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84" r:id="rId7"/>
    <p:sldId id="281" r:id="rId8"/>
    <p:sldId id="285" r:id="rId9"/>
    <p:sldId id="282" r:id="rId10"/>
    <p:sldId id="286" r:id="rId11"/>
    <p:sldId id="283" r:id="rId12"/>
    <p:sldId id="287" r:id="rId13"/>
    <p:sldId id="263" r:id="rId14"/>
    <p:sldId id="264" r:id="rId15"/>
    <p:sldId id="288" r:id="rId16"/>
    <p:sldId id="265" r:id="rId17"/>
    <p:sldId id="266" r:id="rId18"/>
    <p:sldId id="289" r:id="rId19"/>
    <p:sldId id="267" r:id="rId20"/>
    <p:sldId id="290" r:id="rId21"/>
    <p:sldId id="268" r:id="rId22"/>
    <p:sldId id="291" r:id="rId23"/>
    <p:sldId id="269" r:id="rId24"/>
    <p:sldId id="270" r:id="rId25"/>
    <p:sldId id="271" r:id="rId26"/>
    <p:sldId id="272" r:id="rId27"/>
    <p:sldId id="292" r:id="rId28"/>
    <p:sldId id="273" r:id="rId29"/>
    <p:sldId id="293" r:id="rId30"/>
    <p:sldId id="274" r:id="rId31"/>
    <p:sldId id="275" r:id="rId32"/>
    <p:sldId id="294" r:id="rId33"/>
    <p:sldId id="276" r:id="rId34"/>
    <p:sldId id="295" r:id="rId35"/>
    <p:sldId id="277" r:id="rId36"/>
    <p:sldId id="278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7A5A-3F39-4C24-A25C-A7ABDFE8369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A15C-4396-4A9A-A3EA-9B73F2827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Visual </a:t>
            </a:r>
            <a:r>
              <a:rPr lang="en-US" b="1" dirty="0" smtClean="0"/>
              <a:t>Rhetoric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Language and Composition</a:t>
            </a:r>
          </a:p>
          <a:p>
            <a:r>
              <a:rPr lang="en-US" dirty="0" smtClean="0"/>
              <a:t>Snell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Gothic (1930)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8" b="1902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Grant Wood American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91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" y="609600"/>
            <a:ext cx="9047564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Tiananmen Square “Tank Man” (1989)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r="845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Jeff Widener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01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67963"/>
            <a:ext cx="4462742" cy="6561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6243"/>
            <a:ext cx="8458200" cy="6368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 Girl (1985)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b="19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Steve McCurry: National Geographic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9" y="533400"/>
            <a:ext cx="8817131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4714"/>
            <a:ext cx="7918704" cy="628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Liberty Leading the People (France, July 1830)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27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Eugène</a:t>
            </a:r>
            <a:r>
              <a:rPr lang="en-US" sz="1800" dirty="0"/>
              <a:t> Delacroix </a:t>
            </a:r>
          </a:p>
        </p:txBody>
      </p:sp>
    </p:spTree>
    <p:extLst>
      <p:ext uri="{BB962C8B-B14F-4D97-AF65-F5344CB8AC3E}">
        <p14:creationId xmlns:p14="http://schemas.microsoft.com/office/powerpoint/2010/main" val="10523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37160"/>
            <a:ext cx="5473700" cy="656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Overview: What are Visual Rhetoric and Visual Literacy?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 The simplest definition for </a:t>
            </a:r>
            <a:r>
              <a:rPr lang="en-US" u="sng" dirty="0"/>
              <a:t>visual rhetoric </a:t>
            </a:r>
            <a:r>
              <a:rPr lang="en-US" dirty="0"/>
              <a:t>is how/why visual images communicate </a:t>
            </a:r>
            <a:r>
              <a:rPr lang="en-US" dirty="0" smtClean="0"/>
              <a:t>meaning.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just about superior design and aesthetics but </a:t>
            </a:r>
            <a:r>
              <a:rPr lang="en-US" dirty="0" smtClean="0"/>
              <a:t>about </a:t>
            </a:r>
            <a:r>
              <a:rPr lang="en-US" dirty="0"/>
              <a:t>how culture and meaning are reflected, communicated, and altered by images. </a:t>
            </a:r>
            <a:endParaRPr lang="en-US" dirty="0" smtClean="0"/>
          </a:p>
          <a:p>
            <a:pPr lvl="1"/>
            <a:r>
              <a:rPr lang="en-US" dirty="0" smtClean="0"/>
              <a:t>involves </a:t>
            </a:r>
            <a:r>
              <a:rPr lang="en-US" dirty="0"/>
              <a:t>all the processes of knowing and responding to a visual image, as well as all the thought that might go into constructing or manipulating an image.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Migrant Mother (1936)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187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Dorthea</a:t>
            </a:r>
            <a:r>
              <a:rPr lang="en-US" dirty="0" smtClean="0"/>
              <a:t> Lange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865"/>
            <a:ext cx="8111411" cy="6186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Man Praying (Minnesota 1918)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" b="8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Augsburg </a:t>
            </a:r>
            <a:r>
              <a:rPr lang="en-US" sz="1800" dirty="0" err="1" smtClean="0"/>
              <a:t>Furtness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13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086"/>
            <a:ext cx="5105400" cy="675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750"/>
            <a:ext cx="6324600" cy="670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1"/>
            <a:ext cx="5410199" cy="649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4061"/>
            <a:ext cx="5029199" cy="6509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Rosie the Riveter (1943)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9" b="210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J. Howard Miller / Norman Rockwell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09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" y="609600"/>
            <a:ext cx="8622031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Rock 9: Melba </a:t>
            </a:r>
            <a:r>
              <a:rPr lang="en-US" dirty="0" err="1" smtClean="0"/>
              <a:t>Beals</a:t>
            </a:r>
            <a:r>
              <a:rPr lang="en-US" dirty="0" smtClean="0"/>
              <a:t> (1957)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r="69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Chuck </a:t>
            </a:r>
            <a:r>
              <a:rPr lang="en-US" sz="1800" dirty="0" err="1" smtClean="0"/>
              <a:t>Christman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96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2700" dirty="0"/>
              <a:t>V</a:t>
            </a:r>
            <a:r>
              <a:rPr lang="en-US" sz="2700" dirty="0" smtClean="0"/>
              <a:t>arious questions you can ask when analyzing artwork in order to construct an academic argument in your essay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1. What </a:t>
            </a:r>
            <a:r>
              <a:rPr lang="en-US" dirty="0"/>
              <a:t>do you notice?  Use the elements &amp; principles to </a:t>
            </a:r>
            <a:r>
              <a:rPr lang="en-US" dirty="0" smtClean="0"/>
              <a:t>describe </a:t>
            </a:r>
            <a:r>
              <a:rPr lang="en-US" dirty="0"/>
              <a:t>what you see.  </a:t>
            </a:r>
            <a:r>
              <a:rPr lang="en-US" dirty="0" smtClean="0"/>
              <a:t>	NOTE</a:t>
            </a:r>
            <a:r>
              <a:rPr lang="en-US" dirty="0"/>
              <a:t>: you are not being asked to </a:t>
            </a:r>
            <a:r>
              <a:rPr lang="en-US" dirty="0" smtClean="0"/>
              <a:t>judge the </a:t>
            </a:r>
            <a:r>
              <a:rPr lang="en-US" dirty="0"/>
              <a:t>work, only to explain what you </a:t>
            </a:r>
            <a:r>
              <a:rPr lang="en-US" dirty="0" smtClean="0"/>
              <a:t>	see </a:t>
            </a:r>
            <a:r>
              <a:rPr lang="en-US" dirty="0"/>
              <a:t>in the </a:t>
            </a:r>
            <a:r>
              <a:rPr lang="en-US" dirty="0" smtClean="0"/>
              <a:t>work.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2. What </a:t>
            </a:r>
            <a:r>
              <a:rPr lang="en-US" dirty="0"/>
              <a:t>does the work remind you of</a:t>
            </a:r>
            <a:r>
              <a:rPr lang="en-US" dirty="0" smtClean="0"/>
              <a:t>? </a:t>
            </a:r>
            <a:r>
              <a:rPr lang="en-US" dirty="0"/>
              <a:t>Explain any stories, </a:t>
            </a:r>
            <a:r>
              <a:rPr lang="en-US" dirty="0" smtClean="0"/>
              <a:t>poems</a:t>
            </a:r>
            <a:r>
              <a:rPr lang="en-US" dirty="0"/>
              <a:t>, memories, lyrics, </a:t>
            </a:r>
            <a:r>
              <a:rPr lang="en-US" dirty="0" smtClean="0"/>
              <a:t>	etc</a:t>
            </a:r>
            <a:r>
              <a:rPr lang="en-US" dirty="0"/>
              <a:t>. that come to mind when </a:t>
            </a:r>
            <a:r>
              <a:rPr lang="en-US" dirty="0" smtClean="0"/>
              <a:t>studying </a:t>
            </a:r>
            <a:r>
              <a:rPr lang="en-US" dirty="0"/>
              <a:t>the work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3. What </a:t>
            </a:r>
            <a:r>
              <a:rPr lang="en-US" dirty="0"/>
              <a:t>emotions do you feel as you engage with this work</a:t>
            </a:r>
            <a:r>
              <a:rPr lang="en-US" dirty="0" smtClean="0"/>
              <a:t>?</a:t>
            </a:r>
          </a:p>
          <a:p>
            <a:pPr marL="514350" lvl="0" indent="-514350">
              <a:buAutoNum type="arabicPeriod" startAt="3"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4. What </a:t>
            </a:r>
            <a:r>
              <a:rPr lang="en-US" dirty="0"/>
              <a:t>questions does the piece raise for you?  What do you want to </a:t>
            </a:r>
            <a:r>
              <a:rPr lang="en-US" dirty="0" smtClean="0"/>
              <a:t>know?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5. Speculate </a:t>
            </a:r>
            <a:r>
              <a:rPr lang="en-US" dirty="0"/>
              <a:t>on the meaning, or the intent, of the artist.  What do you </a:t>
            </a:r>
            <a:r>
              <a:rPr lang="en-US" dirty="0" smtClean="0"/>
              <a:t>think </a:t>
            </a:r>
            <a:r>
              <a:rPr lang="en-US" dirty="0"/>
              <a:t>the artist </a:t>
            </a:r>
            <a:r>
              <a:rPr lang="en-US" dirty="0" smtClean="0"/>
              <a:t>	was </a:t>
            </a:r>
            <a:r>
              <a:rPr lang="en-US" dirty="0"/>
              <a:t>trying to convey?  What was their message or </a:t>
            </a:r>
            <a:r>
              <a:rPr lang="en-US" dirty="0" smtClean="0"/>
              <a:t>purpose </a:t>
            </a:r>
            <a:r>
              <a:rPr lang="en-US" dirty="0"/>
              <a:t>in creating this </a:t>
            </a:r>
            <a:r>
              <a:rPr lang="en-US" dirty="0" smtClean="0"/>
              <a:t>	piece</a:t>
            </a:r>
            <a:r>
              <a:rPr lang="en-US" dirty="0"/>
              <a:t>?  List evidence seen in the work that </a:t>
            </a:r>
            <a:r>
              <a:rPr lang="en-US" dirty="0" smtClean="0"/>
              <a:t>supports </a:t>
            </a:r>
            <a:r>
              <a:rPr lang="en-US" dirty="0"/>
              <a:t>your statement.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3610"/>
            <a:ext cx="4800600" cy="640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4" y="457200"/>
            <a:ext cx="8082306" cy="6053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Naplam</a:t>
            </a:r>
            <a:r>
              <a:rPr lang="en-US" dirty="0" smtClean="0"/>
              <a:t> Girl (1972)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Nick </a:t>
            </a:r>
            <a:r>
              <a:rPr lang="en-US" sz="1800" dirty="0" err="1" smtClean="0"/>
              <a:t>Ut</a:t>
            </a:r>
            <a:r>
              <a:rPr lang="en-US" sz="1800" dirty="0" smtClean="0"/>
              <a:t> (AP-Pulitzer Prize)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66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0" y="762000"/>
            <a:ext cx="860161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Execution (1968)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r="80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Eddie Adams (AP)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53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72411"/>
            <a:ext cx="8382000" cy="406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3" y="1447800"/>
            <a:ext cx="8902193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Guernica (1937)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2032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Pablo Picasso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78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SOAPS-Tone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to </a:t>
            </a:r>
            <a:r>
              <a:rPr lang="en-US" sz="3600" dirty="0"/>
              <a:t>A</a:t>
            </a:r>
            <a:r>
              <a:rPr lang="en-US" sz="3600" dirty="0" smtClean="0"/>
              <a:t>nalyze Visual Media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S</a:t>
            </a:r>
            <a:r>
              <a:rPr lang="en-US" dirty="0" smtClean="0"/>
              <a:t>peaker (the main persona in the image)</a:t>
            </a:r>
          </a:p>
          <a:p>
            <a:r>
              <a:rPr lang="en-US" sz="4400" dirty="0" smtClean="0"/>
              <a:t>O</a:t>
            </a:r>
            <a:r>
              <a:rPr lang="en-US" dirty="0" smtClean="0"/>
              <a:t>ccasion (historically speaking)</a:t>
            </a:r>
          </a:p>
          <a:p>
            <a:r>
              <a:rPr lang="en-US" sz="4400" dirty="0" smtClean="0"/>
              <a:t>A</a:t>
            </a:r>
            <a:r>
              <a:rPr lang="en-US" dirty="0" smtClean="0"/>
              <a:t>udience (primary/intended and secondary)</a:t>
            </a:r>
          </a:p>
          <a:p>
            <a:r>
              <a:rPr lang="en-US" sz="4400" dirty="0" smtClean="0"/>
              <a:t>P</a:t>
            </a:r>
            <a:r>
              <a:rPr lang="en-US" dirty="0" smtClean="0"/>
              <a:t>urpose </a:t>
            </a:r>
          </a:p>
          <a:p>
            <a:r>
              <a:rPr lang="en-US" sz="4400" dirty="0" smtClean="0"/>
              <a:t>S</a:t>
            </a:r>
            <a:r>
              <a:rPr lang="en-US" dirty="0" smtClean="0"/>
              <a:t>ubject (what is going on in the image)</a:t>
            </a:r>
          </a:p>
          <a:p>
            <a:r>
              <a:rPr lang="en-US" sz="4400" dirty="0" smtClean="0"/>
              <a:t>T</a:t>
            </a:r>
            <a:r>
              <a:rPr lang="en-US" dirty="0" smtClean="0"/>
              <a:t>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5867399" cy="586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Campbell’s Soup Can (1962)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71120" y="441325"/>
            <a:ext cx="5507567" cy="4130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Andy Warhol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07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391400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 State Massacre (1970)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b="263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John Paul Filo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22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7576"/>
            <a:ext cx="5410200" cy="65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248</Words>
  <Application>Microsoft Office PowerPoint</Application>
  <PresentationFormat>On-screen Show (4:3)</PresentationFormat>
  <Paragraphs>52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 Visual Rhetoric</vt:lpstr>
      <vt:lpstr>  Overview: What are Visual Rhetoric and Visual Literacy? </vt:lpstr>
      <vt:lpstr>  Various questions you can ask when analyzing artwork in order to construct an academic argument in your essay </vt:lpstr>
      <vt:lpstr>Use SOAPS-Tone  to Analyze Visual Media</vt:lpstr>
      <vt:lpstr>PowerPoint Presentation</vt:lpstr>
      <vt:lpstr>Campbell’s Soup Can (1962)</vt:lpstr>
      <vt:lpstr>PowerPoint Presentation</vt:lpstr>
      <vt:lpstr>Kent State Massacre (1970)</vt:lpstr>
      <vt:lpstr>PowerPoint Presentation</vt:lpstr>
      <vt:lpstr>American Gothic (1930)</vt:lpstr>
      <vt:lpstr>PowerPoint Presentation</vt:lpstr>
      <vt:lpstr>Tiananmen Square “Tank Man” (1989)</vt:lpstr>
      <vt:lpstr>PowerPoint Presentation</vt:lpstr>
      <vt:lpstr>PowerPoint Presentation</vt:lpstr>
      <vt:lpstr>Afghan Girl (1985)</vt:lpstr>
      <vt:lpstr>PowerPoint Presentation</vt:lpstr>
      <vt:lpstr>PowerPoint Presentation</vt:lpstr>
      <vt:lpstr>Liberty Leading the People (France, July 1830)</vt:lpstr>
      <vt:lpstr>PowerPoint Presentation</vt:lpstr>
      <vt:lpstr>Migrant Mother (1936)</vt:lpstr>
      <vt:lpstr>PowerPoint Presentation</vt:lpstr>
      <vt:lpstr>Old Man Praying (Minnesota 1918)</vt:lpstr>
      <vt:lpstr>PowerPoint Presentation</vt:lpstr>
      <vt:lpstr>PowerPoint Presentation</vt:lpstr>
      <vt:lpstr>PowerPoint Presentation</vt:lpstr>
      <vt:lpstr>PowerPoint Presentation</vt:lpstr>
      <vt:lpstr>Rosie the Riveter (1943)</vt:lpstr>
      <vt:lpstr>PowerPoint Presentation</vt:lpstr>
      <vt:lpstr>Little Rock 9: Melba Beals (1957)</vt:lpstr>
      <vt:lpstr>PowerPoint Presentation</vt:lpstr>
      <vt:lpstr>PowerPoint Presentation</vt:lpstr>
      <vt:lpstr>Naplam Girl (1972)</vt:lpstr>
      <vt:lpstr>PowerPoint Presentation</vt:lpstr>
      <vt:lpstr>Vietnam Execution (1968)</vt:lpstr>
      <vt:lpstr>PowerPoint Presentation</vt:lpstr>
      <vt:lpstr>PowerPoint Presentation</vt:lpstr>
      <vt:lpstr>Guernica (1937)</vt:lpstr>
    </vt:vector>
  </TitlesOfParts>
  <Company>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Visual Rhetoric/Visual Literacy: Writing About Paintings </dc:title>
  <dc:creator>Administrator</dc:creator>
  <cp:lastModifiedBy>user</cp:lastModifiedBy>
  <cp:revision>26</cp:revision>
  <dcterms:created xsi:type="dcterms:W3CDTF">2013-02-11T13:11:56Z</dcterms:created>
  <dcterms:modified xsi:type="dcterms:W3CDTF">2015-01-13T15:15:17Z</dcterms:modified>
</cp:coreProperties>
</file>